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9" r:id="rId3"/>
    <p:sldId id="257" r:id="rId4"/>
    <p:sldId id="279" r:id="rId5"/>
    <p:sldId id="258" r:id="rId6"/>
    <p:sldId id="261" r:id="rId7"/>
    <p:sldId id="260" r:id="rId8"/>
    <p:sldId id="277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2" r:id="rId20"/>
    <p:sldId id="274" r:id="rId21"/>
    <p:sldId id="273" r:id="rId22"/>
    <p:sldId id="275" r:id="rId23"/>
    <p:sldId id="276" r:id="rId24"/>
    <p:sldId id="282" r:id="rId25"/>
    <p:sldId id="278" r:id="rId26"/>
    <p:sldId id="280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689B1-4FB1-4B31-A03C-C74F45FF4651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B4CB2-CAA2-4DC8-8360-D67CFD6162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4CB2-CAA2-4DC8-8360-D67CFD61623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4CB2-CAA2-4DC8-8360-D67CFD61623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B4CB2-CAA2-4DC8-8360-D67CFD61623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B1EB4AA-9697-4589-BBE4-4F56D57392F5}" type="datetimeFigureOut">
              <a:rPr lang="ru-RU" smtClean="0"/>
              <a:pPr/>
              <a:t>04.05.2015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6FBA05-992E-44C6-91CC-0E6FAD4CDF8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.emf"/><Relationship Id="rId2" Type="http://schemas.openxmlformats.org/officeDocument/2006/relationships/hyperlink" Target="http://sch3muzei.ru/28%20panfilovzev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4turista.ru/files/imagecache/prev800/files/panf3.jpg" TargetMode="Externa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emf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go.mail.ru/search_images?q=%D0%97%D0%BE%D1%8F%20%D0%9A%D0%BE%D1%81%D0%BC%D0%BE%D0%B4%D0%B5%D0%BC%D1%8C%D1%8F%D0%BD%D1%81%D0%BA%D0%B0%D1%8F&amp;fr=web&amp;rch=l&amp;jsa=1#urlhash=932365282332354705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12" Type="http://schemas.openxmlformats.org/officeDocument/2006/relationships/image" Target="../media/image7.emf"/><Relationship Id="rId2" Type="http://schemas.openxmlformats.org/officeDocument/2006/relationships/hyperlink" Target="http://go.mail.ru/search_images?q=%D0%97%D0%BE%D1%8F%20%D0%9A%D0%BE%D1%81%D0%BC%D0%BE%D0%B4%D0%B5%D0%BC%D1%8C%D1%8F%D0%BD%D1%81%D0%BA%D0%B0%D1%8F&amp;fr=web&amp;rch=l&amp;jsa=1#urlhash=167071445171980556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.mail.ru/search_images?q=%D0%97%D0%BE%D1%8F%20%D0%9A%D0%BE%D1%81%D0%BC%D0%BE%D0%B4%D0%B5%D0%BC%D1%8C%D1%8F%D0%BD%D1%81%D0%BA%D0%B0%D1%8F&amp;fr=web&amp;rch=l&amp;jsa=1#urlhash=73128676913638129" TargetMode="External"/><Relationship Id="rId11" Type="http://schemas.openxmlformats.org/officeDocument/2006/relationships/image" Target="../media/image27.jpeg"/><Relationship Id="rId5" Type="http://schemas.openxmlformats.org/officeDocument/2006/relationships/image" Target="../media/image24.jpeg"/><Relationship Id="rId10" Type="http://schemas.openxmlformats.org/officeDocument/2006/relationships/hyperlink" Target="http://go.mail.ru/search_images?q=%D0%97%D0%BE%D1%8F%20%D0%9A%D0%BE%D1%81%D0%BC%D0%BE%D0%B4%D0%B5%D0%BC%D1%8C%D1%8F%D0%BD%D1%81%D0%BA%D0%B0%D1%8F&amp;fr=web&amp;rch=l&amp;jsa=1#urlhash=1862431493105154394" TargetMode="External"/><Relationship Id="rId4" Type="http://schemas.openxmlformats.org/officeDocument/2006/relationships/hyperlink" Target="http://go.mail.ru/search_images?q=%D0%97%D0%BE%D1%8F%20%D0%9A%D0%BE%D1%81%D0%BC%D0%BE%D0%B4%D0%B5%D0%BC%D1%8C%D1%8F%D0%BD%D1%81%D0%BA%D0%B0%D1%8F&amp;fr=web&amp;rch=l&amp;jsa=1#urlhash=5255315833446848227" TargetMode="External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emf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900igr.net/kartinki/istorija/Etapy-Velikoj-vojny/027-Etapy-Velikoj-Otechestvennoj-vojny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8_46326" descr="moskovskaja_bitv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27584" y="5301208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1941 г.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2280" y="522920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1942 г.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35696" y="4293096"/>
          <a:ext cx="5760640" cy="1944216"/>
        </p:xfrm>
        <a:graphic>
          <a:graphicData uri="http://schemas.openxmlformats.org/drawingml/2006/table">
            <a:tbl>
              <a:tblPr/>
              <a:tblGrid>
                <a:gridCol w="5760640"/>
              </a:tblGrid>
              <a:tr h="388844"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5372">
                <a:tc>
                  <a:txBody>
                    <a:bodyPr/>
                    <a:lstStyle/>
                    <a:p>
                      <a:pPr algn="r"/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Командир 316-й гвардейской стрелковой дивизии </a:t>
                      </a:r>
                      <a:br>
                        <a:rPr lang="ru-RU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генерал-майор Панфилов И.В. (слева), начальник штаба Серебряков И.И. </a:t>
                      </a:r>
                      <a:br>
                        <a:rPr lang="ru-RU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и старший батальонный комиссар Егоров С.А. </a:t>
                      </a:r>
                      <a:br>
                        <a:rPr lang="ru-RU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ru-RU" b="1" dirty="0">
                          <a:solidFill>
                            <a:srgbClr val="002060"/>
                          </a:solidFill>
                        </a:rPr>
                        <a:t>обсуждают план боевых действий</a:t>
                      </a:r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4578" name="Picture 2" descr="http://sch3muzei.ru/28%20panfilovzev/Panfil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6753" y="188640"/>
            <a:ext cx="5462526" cy="410445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20168">
            <a:off x="-637522" y="3030722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908720"/>
            <a:ext cx="475252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Один из первых ударов приняли на себя части панфиловской дивизии. У железнодорожного разъезда </a:t>
            </a:r>
            <a:r>
              <a:rPr lang="ru-RU" b="1" dirty="0" err="1" smtClean="0">
                <a:solidFill>
                  <a:srgbClr val="002060"/>
                </a:solidFill>
              </a:rPr>
              <a:t>Дубосеково</a:t>
            </a:r>
            <a:r>
              <a:rPr lang="ru-RU" b="1" dirty="0" smtClean="0">
                <a:solidFill>
                  <a:srgbClr val="002060"/>
                </a:solidFill>
              </a:rPr>
              <a:t>                    </a:t>
            </a:r>
            <a:r>
              <a:rPr lang="ru-RU" sz="2800" b="1" dirty="0" smtClean="0">
                <a:hlinkClick r:id="rId2"/>
              </a:rPr>
              <a:t>28 героев-панфиловцев</a:t>
            </a:r>
            <a:r>
              <a:rPr lang="ru-RU" sz="2800" b="1" dirty="0" smtClean="0"/>
              <a:t>                     </a:t>
            </a:r>
            <a:r>
              <a:rPr lang="ru-RU" b="1" dirty="0" smtClean="0">
                <a:solidFill>
                  <a:srgbClr val="002060"/>
                </a:solidFill>
              </a:rPr>
              <a:t>в течение четырех часов вели бой с танками противника и не пропустили их к Москве. 17 ноября 1941 года Указом Президиума Верховного Совета СССР 316-я стрелковая дивизия была награждена орденом Красного Знамени, 18 ноября преобразована в 8-ю гвардейскую стрелковую дивизию. Позже ей было присвоено имя генерала Панфилова.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19 ноября 1941 года во время боя Иван Васильевич Панфилов был убит осколком мины. Указом Президиума Верховного Совета СССР от 12 апреля 1942 года генерал-майору Панфилову И. В. посмертно присвоено звание Героя Советского Союза.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5602" name="Picture 2" descr="&amp;Ocy;&amp;gcy;&amp;ncy;&amp;iecy;&amp;vcy;&amp;ocy;&amp;jcy; &amp;rcy;&amp;acy;&amp;scy;&amp;chcy;&amp;iecy;&amp;tcy; &amp;kcy;&amp;rcy;&amp;ucy;&amp;pcy;&amp;ncy;&amp;ocy;&amp;kcy;&amp;acy;&amp;lcy;&amp;icy;&amp;bcy;&amp;iecy;&amp;rcy;&amp;ncy;&amp;ocy;&amp;gcy;&amp;ocy; &amp;ocy;&amp;rcy;&amp;ucy;&amp;dcy;&amp;icy;&amp;y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93096"/>
            <a:ext cx="2448272" cy="2240461"/>
          </a:xfrm>
          <a:prstGeom prst="rect">
            <a:avLst/>
          </a:prstGeom>
          <a:noFill/>
        </p:spPr>
      </p:pic>
      <p:pic>
        <p:nvPicPr>
          <p:cNvPr id="6146" name="Picture 2" descr="&amp;kcy;&amp;icy;&amp;ncy;&amp;ocy;,&amp;pcy;&amp;iecy;&amp;scy;&amp;ocy;&amp;chcy;&amp;ncy;&amp;icy;&amp;tscy;&amp;acy;,&amp;Vcy;&amp;iecy;&amp;lcy;&amp;icy;&amp;kcy;&amp;acy;&amp;yacy; &amp;Ocy;&amp;tcy;&amp;iecy;&amp;chcy;&amp;iecy;&amp;scy;&amp;tcy;&amp;vcy;&amp;iecy;&amp;ncy;&amp;ncy;&amp;acy;&amp;yacy; &amp;Vcy;&amp;ocy;&amp;jcy;&amp;ncy;&amp;acy;,&amp;vcy;&amp;tcy;&amp;ocy;&amp;rcy;&amp;acy;&amp;yacy; &amp;mcy;&amp;icy;&amp;rcy;&amp;ocy;&amp;vcy;&amp;acy;&amp;yacy; &amp;vcy;&amp;ocy;&amp;jcy;&amp;ncy;&amp;acy;,28 &amp;pcy;&amp;acy;&amp;ncy;&amp;fcy;&amp;icy;&amp;lcy;&amp;ocy;&amp;vcy;&amp;tscy;&amp;iecy;&amp;vcy;,&amp;gcy;&amp;icy;&amp;fcy;&amp;kcy;&amp;acy;,&amp;gcy;&amp;rcy;&amp;acy;&amp;ncy;&amp;acy;&amp;tcy;&amp;a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924944"/>
            <a:ext cx="2664296" cy="1111196"/>
          </a:xfrm>
          <a:prstGeom prst="rect">
            <a:avLst/>
          </a:prstGeom>
          <a:noFill/>
        </p:spPr>
      </p:pic>
      <p:pic>
        <p:nvPicPr>
          <p:cNvPr id="6150" name="Picture 6" descr="http://www.4turista.ru/files/imagecache/preview/files/panf3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620688"/>
            <a:ext cx="1628821" cy="211535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11960" y="476673"/>
          <a:ext cx="4464496" cy="3596640"/>
        </p:xfrm>
        <a:graphic>
          <a:graphicData uri="http://schemas.openxmlformats.org/drawingml/2006/table">
            <a:tbl>
              <a:tblPr/>
              <a:tblGrid>
                <a:gridCol w="4464496"/>
              </a:tblGrid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>
                          <a:solidFill>
                            <a:srgbClr val="FF0000"/>
                          </a:solidFill>
                        </a:rPr>
                        <a:t>Зоя Анатольевна Космодемьянская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- Мне не страшно умирать, товарищи! Это счастье – умереть за свой народ. Нас двести миллионов. Всех не перевешаете.</a:t>
                      </a:r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 Все равно победа будет за нами! 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6625" name="Picture 1" descr="Космодемьянская Зоя Анатоль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514" y="1268760"/>
            <a:ext cx="3792422" cy="49685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691679" cy="118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869160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ru/thumb/d/de/Kosm2.jpg/133px-Kos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8680"/>
            <a:ext cx="2088232" cy="29440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501008"/>
            <a:ext cx="311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Казнь Зои Космодемьянской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7652" name="Picture 4" descr="http://www.sibmincult.ru/news_2009/images/galery/gal88/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9478" y="476673"/>
            <a:ext cx="4098917" cy="2664296"/>
          </a:xfrm>
          <a:prstGeom prst="rect">
            <a:avLst/>
          </a:prstGeom>
          <a:noFill/>
        </p:spPr>
      </p:pic>
      <p:pic>
        <p:nvPicPr>
          <p:cNvPr id="27654" name="Picture 6" descr="http://s41.radikal.ru/i093/0905/ca/fb7fc90284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339710"/>
            <a:ext cx="4651276" cy="328247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4869160"/>
            <a:ext cx="4139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Больше месяца тело Зои провисело на площади - фашисты не разрешали его снимать. В ночь под Новый год пьяные солдаты искололи мертвую партизанку штыками.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3654152"/>
            <a:ext cx="2952328" cy="153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8" name="Picture 22" descr="http://go2.imgsmail.ru/imgpreview?key=172f91f127deda78&amp;mb=imgdb_preview_4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365104"/>
            <a:ext cx="1057275" cy="1657350"/>
          </a:xfrm>
          <a:prstGeom prst="rect">
            <a:avLst/>
          </a:prstGeom>
          <a:noFill/>
        </p:spPr>
      </p:pic>
      <p:pic>
        <p:nvPicPr>
          <p:cNvPr id="29720" name="Picture 24" descr="http://go1.imgsmail.ru/imgpreview?key=48eea1e81b15d6e3&amp;mb=imgdb_preview_15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385062"/>
            <a:ext cx="3240360" cy="2636226"/>
          </a:xfrm>
          <a:prstGeom prst="rect">
            <a:avLst/>
          </a:prstGeom>
          <a:noFill/>
        </p:spPr>
      </p:pic>
      <p:pic>
        <p:nvPicPr>
          <p:cNvPr id="29721" name="Picture 25" descr="http://go2.imgsmail.ru/imgpreview?key=103ce24ea54eaf1&amp;mb=imgdb_preview_6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620688"/>
            <a:ext cx="3070603" cy="2448272"/>
          </a:xfrm>
          <a:prstGeom prst="rect">
            <a:avLst/>
          </a:prstGeom>
          <a:noFill/>
        </p:spPr>
      </p:pic>
      <p:pic>
        <p:nvPicPr>
          <p:cNvPr id="29722" name="Picture 26" descr="http://go4.imgsmail.ru/imgpreview?key=cf06d48ce53a891&amp;mb=imgdb_preview_72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420888"/>
            <a:ext cx="1076325" cy="1657350"/>
          </a:xfrm>
          <a:prstGeom prst="rect">
            <a:avLst/>
          </a:prstGeom>
          <a:noFill/>
        </p:spPr>
      </p:pic>
      <p:pic>
        <p:nvPicPr>
          <p:cNvPr id="29723" name="Picture 27" descr="http://go1.imgsmail.ru/imgpreview?key=19d8af934d08795a&amp;mb=imgdb_preview_1214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692696"/>
            <a:ext cx="3312368" cy="240828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6056" y="4293096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76056" y="2060848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На 86-м километре Минского шоссе, неподалеку от Петрищево, установлен памятник со словами:                      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</a:rPr>
              <a:t>Зое </a:t>
            </a:r>
            <a:r>
              <a:rPr lang="ru-RU" sz="2400" i="1" dirty="0" smtClean="0">
                <a:solidFill>
                  <a:srgbClr val="FF0000"/>
                </a:solidFill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</a:rPr>
              <a:t>бессмертной героине советского народа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</a:rPr>
              <a:t>«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28674" name="Picture 2" descr="http://rufort.info/cpg/albums/userpics/10007/P1030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608512" cy="6192688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869160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44008" y="699528"/>
          <a:ext cx="4032448" cy="4023360"/>
        </p:xfrm>
        <a:graphic>
          <a:graphicData uri="http://schemas.openxmlformats.org/drawingml/2006/table">
            <a:tbl>
              <a:tblPr/>
              <a:tblGrid>
                <a:gridCol w="4032448"/>
              </a:tblGrid>
              <a:tr h="436935">
                <a:tc>
                  <a:txBody>
                    <a:bodyPr/>
                    <a:lstStyle/>
                    <a:p>
                      <a:pPr algn="ctr"/>
                      <a:r>
                        <a:rPr lang="ru-RU" sz="2800" b="1" i="1" dirty="0">
                          <a:solidFill>
                            <a:srgbClr val="FF0000"/>
                          </a:solidFill>
                        </a:rPr>
                        <a:t>Виктор Васильевич Талалихин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</a:tr>
              <a:tr h="492337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Защищая Москву от воздушных налетов, совершил свой прославленный подвиг летчик – комсомолец младший лейтенант Виктор Талалихи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н. 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9697" name="Picture 1" descr="Victor Talalihk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268760"/>
            <a:ext cx="3888431" cy="5253705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331904" y="5134312"/>
          <a:ext cx="416560" cy="1463040"/>
        </p:xfrm>
        <a:graphic>
          <a:graphicData uri="http://schemas.openxmlformats.org/drawingml/2006/table">
            <a:tbl>
              <a:tblPr/>
              <a:tblGrid>
                <a:gridCol w="208280"/>
                <a:gridCol w="208280"/>
              </a:tblGrid>
              <a:tr h="1260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0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0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60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619671" cy="113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869160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upload.wikimedia.org/wikipedia/commons/thumb/d/db/Viktor_Talalikhin_Monument_in_Podolsk.JPG/90px-Viktor_Talalikhin_Monument_in_Podol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836712"/>
            <a:ext cx="1224136" cy="163218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2564904"/>
            <a:ext cx="2694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Памятник в Подольске</a:t>
            </a:r>
            <a:endParaRPr lang="ru-RU" sz="2000" b="1" dirty="0"/>
          </a:p>
        </p:txBody>
      </p:sp>
      <p:pic>
        <p:nvPicPr>
          <p:cNvPr id="30724" name="Picture 4" descr="&amp;Tcy;&amp;acy;&amp;rcy;&amp;acy;&amp;ncy; &amp;ocy;&amp;rcy;&amp;ucy;&amp;zhcy;&amp;icy;&amp;iecy; &amp;scy;&amp;mcy;&amp;iecy;&amp;lcy;&amp;ycy;&amp;kh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4457700" cy="571501"/>
          </a:xfrm>
          <a:prstGeom prst="rect">
            <a:avLst/>
          </a:prstGeom>
          <a:noFill/>
        </p:spPr>
      </p:pic>
      <p:pic>
        <p:nvPicPr>
          <p:cNvPr id="30726" name="Picture 6" descr="&amp;Icy;&amp;scy;&amp;tcy;&amp;rcy;&amp;iecy;&amp;bcy;&amp;icy;&amp;tcy;&amp;iecy;&amp;lcy;&amp;softcy; &amp;Icy;-153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89040"/>
            <a:ext cx="6762750" cy="26193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31058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На самолёте И-153 Виктор Талалихин сражался зимой 1939 - 1940 годов.</a:t>
            </a:r>
            <a:endParaRPr lang="ru-RU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980728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В.Талалихин и М.Королё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4680520" cy="3227946"/>
          </a:xfrm>
          <a:prstGeom prst="rect">
            <a:avLst/>
          </a:prstGeom>
          <a:noFill/>
        </p:spPr>
      </p:pic>
      <p:pic>
        <p:nvPicPr>
          <p:cNvPr id="31748" name="Picture 4" descr="В.Талалихин с друзьям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645024"/>
            <a:ext cx="4283968" cy="287163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365104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-1885131"/>
            <a:ext cx="1064715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231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А.Д.Печенев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240360" cy="44644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707904" y="83671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Однажды один из ведомых Талалихина - лётчик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Печеневский</a:t>
            </a:r>
            <a:r>
              <a:rPr lang="ru-RU" sz="2400" b="1" i="1" dirty="0" smtClean="0">
                <a:solidFill>
                  <a:srgbClr val="002060"/>
                </a:solidFill>
              </a:rPr>
              <a:t> -       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увлекшись индивидуальным боем с "Мессершмиттом", оторвался от группы и забыл про опасность. В решающий момент Талалихин быстро пришёл на выручку. Вдвоём они одержали победу.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2195736" cy="153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869160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77048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Цель</a:t>
            </a:r>
            <a:r>
              <a:rPr lang="ru-RU" sz="2400" dirty="0" smtClean="0">
                <a:solidFill>
                  <a:srgbClr val="002060"/>
                </a:solidFill>
              </a:rPr>
              <a:t>: Знакомить с подвигами советского народа, спасшего не только свое Отечество, но и весь мир от ужасов фашизма. 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Задачи: </a:t>
            </a:r>
          </a:p>
          <a:p>
            <a:pPr>
              <a:buFont typeface="Arial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Закрепление знаний учащихся по теме « Великая Отечественная война 1941 – 1942гг.»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Развитие умения анализировать и обобщать данные, работать с историческими документами, сопоставлять исторические факты. </a:t>
            </a:r>
          </a:p>
          <a:p>
            <a:pPr>
              <a:buFont typeface="Arial" charset="0"/>
              <a:buChar char="•"/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Воспитание чувства национальной гордости за великий подвиг советских людей. 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В.А.Киселёв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52428"/>
            <a:ext cx="3384376" cy="48128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23928" y="620688"/>
            <a:ext cx="42484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Защитникам Москвы памятен ночной воздушный бой,                            в котором участвовал комсомолец лейтенант         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В. А. Киселёв</a:t>
            </a:r>
            <a:r>
              <a:rPr lang="ru-RU" sz="2400" b="1" dirty="0" smtClean="0"/>
              <a:t>.                                           Он сразился с фашистским бомбардировщиком. Киселёв дал пулемётную очередь по левому мотору противника.     Из мотора повалил дым, вырвались языки пламени.  Но бомбардировщик продолжал отстреливаться,  хотя его машина была повреждена и теряла скорость.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293096"/>
            <a:ext cx="936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Виктор 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835696" cy="128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085184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8947" y="2644170"/>
            <a:ext cx="5261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0" y="4221088"/>
          <a:ext cx="2831976" cy="365760"/>
        </p:xfrm>
        <a:graphic>
          <a:graphicData uri="http://schemas.openxmlformats.org/drawingml/2006/table">
            <a:tbl>
              <a:tblPr/>
              <a:tblGrid>
                <a:gridCol w="2831976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А. Н. Катрич, 1942 год.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635896" y="965338"/>
            <a:ext cx="511256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50"/>
                </a:solidFill>
                <a:effectLst/>
                <a:latin typeface="Arial" pitchFamily="34" charset="0"/>
                <a:cs typeface="Arial" pitchFamily="34" charset="0"/>
              </a:rPr>
              <a:t>"Герою Советского Союза молодому лётчику Московской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зоны ПВО 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Алексею Катричу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50"/>
                </a:solidFill>
                <a:effectLst/>
                <a:latin typeface="Arial" pitchFamily="34" charset="0"/>
                <a:cs typeface="Arial" pitchFamily="34" charset="0"/>
              </a:rPr>
              <a:t>принадлежит один из самых искусных воздушных таранов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005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ru-RU" sz="1400" b="1" i="0" u="none" strike="noStrike" cap="none" normalizeH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А.Н.Катрич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384376" cy="367240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051720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365104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&amp;Bcy;.&amp;Acy;.&amp;Vcy;&amp;acy;&amp;scy;&amp;icy;&amp;lcy;&amp;softcy;&amp;ie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004" y="1628800"/>
            <a:ext cx="3677932" cy="48965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1960" y="1268760"/>
            <a:ext cx="37981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 воздушных схватках под Москвой прославились таранными ударами лётчики - истребители       </a:t>
            </a:r>
            <a:r>
              <a:rPr lang="ru-RU" sz="2400" b="1" i="1" dirty="0" smtClean="0">
                <a:solidFill>
                  <a:srgbClr val="FF0000"/>
                </a:solidFill>
              </a:rPr>
              <a:t>П. Г. Агеев, Н. М. Благодаренко, С. С. Гошко, Б. Г. Пирожков, М. А. Родионов, И. П. Шумилов, Б. А. Васильев и другие смельчаки.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123728" cy="148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869160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&amp;Mcy;&amp;ocy;&amp;bcy;&amp;icy;&amp;lcy;&amp;icy;&amp;zcy;&amp;acy;&amp;tscy;&amp;icy;&amp;yacy;. &amp;Kcy;&amp;ocy;&amp;lcy;&amp;ocy;&amp;ncy;&amp;ncy;&amp;ycy; &amp;bcy;&amp;ocy;&amp;jcy;&amp;tscy;&amp;ocy;&amp;vcy; &amp;dcy;&amp;vcy;&amp;icy;&amp;zhcy;&amp;ucy;&amp;tcy;&amp;scy;&amp;yacy; &amp;ncy;&amp;acy; &amp;fcy;&amp;rcy;&amp;ocy;&amp;ncy;&amp;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00801" cy="40372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530120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Колонны бойцов движутся на фронт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8009"/>
            <a:ext cx="3808788" cy="549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95936" y="620688"/>
            <a:ext cx="5076903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Связист роты    </a:t>
            </a:r>
          </a:p>
          <a:p>
            <a:r>
              <a:rPr lang="ru-RU" sz="2800" dirty="0" smtClean="0"/>
              <a:t> </a:t>
            </a:r>
            <a:r>
              <a:rPr lang="ru-RU" sz="2800" b="1" i="1" dirty="0" smtClean="0">
                <a:solidFill>
                  <a:srgbClr val="FF0000"/>
                </a:solidFill>
              </a:rPr>
              <a:t>Сотников Иван Иванович 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награжден за то, что он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оставшись один, обеспечивал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 командование батальона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сведениями о ходе боя.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За бой 4 раза исправлял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повреждение линии под огнем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противника.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После смерти командира, взял 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командование ротой на себя. 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5157192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krasota-gif.narod.ru/s/9/9_may_3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0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CC3399"/>
                </a:solidFill>
                <a:latin typeface="Franklin Gothic Demi" pitchFamily="34" charset="0"/>
              </a:rPr>
              <a:t>Никто не забыт </a:t>
            </a:r>
          </a:p>
          <a:p>
            <a:r>
              <a:rPr lang="ru-RU" sz="4400" b="1" i="1" dirty="0" smtClean="0">
                <a:solidFill>
                  <a:srgbClr val="CC3399"/>
                </a:solidFill>
                <a:latin typeface="Franklin Gothic Demi" pitchFamily="34" charset="0"/>
              </a:rPr>
              <a:t>Ничто не забыто</a:t>
            </a:r>
            <a:endParaRPr lang="ru-RU" sz="4400" b="1" i="1" dirty="0">
              <a:solidFill>
                <a:srgbClr val="CC3399"/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img-fotki.yandex.ru/get/6209/37009792.12/0_6c24c_b35a6d7c_XL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&amp;Scy;&amp;pcy;&amp;acy;&amp;scy;&amp;icy;&amp;bcy;&amp;ocy; &amp;zcy;&amp;acy; &amp;vcy;&amp;ncy;&amp;icy;&amp;mcy;&amp;acy;&amp;ncy;&amp;icy;&amp;iecy;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36002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5825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g44_46326" descr="i?id=177603041-44-72&amp;n=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637220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Этапы Великой Отечественной войны">
            <a:hlinkClick r:id="rId2" tooltip="Картинка 27. Этапы Великой Отечественной войны.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48680"/>
            <a:ext cx="3888432" cy="592185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dal Defense of Mosc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2952328" cy="51125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764704"/>
            <a:ext cx="489654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</a:rPr>
              <a:t>              Медаль </a:t>
            </a:r>
          </a:p>
          <a:p>
            <a:r>
              <a:rPr lang="ru-RU" sz="3100" b="1" dirty="0" smtClean="0">
                <a:solidFill>
                  <a:srgbClr val="002060"/>
                </a:solidFill>
              </a:rPr>
              <a:t>    « За оборону Москвы»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Награждались  участники одного из самых крупных сражений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Великой Отечественной войны. Битва под Москвой 1941 – 1942 годов явилась первой большой победой советских  войск  над гитлеровцами.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&amp;Gcy;&amp;iecy;&amp;rcy;&amp;ocy;&amp;icy;&amp;chcy;&amp;iecy;&amp;scy;&amp;kcy;&amp;acy;&amp;yacy; &amp;ocy;&amp;bcy;&amp;ocy;&amp;rcy;&amp;ocy;&amp;ncy;&amp;acy; &amp;Mcy;&amp;ocy;&amp;scy;&amp;kcy;&amp;vcy;&amp;ycy;. 30/09-5/12 1941 &amp;g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260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52120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508104" y="2492896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Героическая оборона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           Москвы               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30 сентября –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-  5 декабря 1941г.  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memory-tour.ru/files/images/izobrazheniya/Smolenskaya_obl/3/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32040" y="62068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Холм </a:t>
            </a:r>
            <a:r>
              <a:rPr lang="ru-RU" sz="2800" b="1" dirty="0" err="1" smtClean="0">
                <a:solidFill>
                  <a:srgbClr val="FF0000"/>
                </a:solidFill>
              </a:rPr>
              <a:t>Жирковский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3933056"/>
            <a:ext cx="5400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</a:rPr>
              <a:t>Мемориал – Памятник советским воинам в поселке Холм - </a:t>
            </a:r>
            <a:r>
              <a:rPr lang="ru-RU" sz="2300" b="1" dirty="0" err="1" smtClean="0">
                <a:solidFill>
                  <a:srgbClr val="FF0000"/>
                </a:solidFill>
              </a:rPr>
              <a:t>Жирковский</a:t>
            </a:r>
            <a:endParaRPr lang="ru-RU" sz="2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RIAN archive 2410 Marshal Zhukov speak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600400" cy="4824536"/>
          </a:xfrm>
          <a:prstGeom prst="rect">
            <a:avLst/>
          </a:prstGeom>
          <a:noFill/>
        </p:spPr>
      </p:pic>
      <p:pic>
        <p:nvPicPr>
          <p:cNvPr id="38914" name="Picture 2" descr="Фла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9550" cy="1047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1960" y="908720"/>
            <a:ext cx="4320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Во многих битвах принимал участие генерал,  а затем Маршал Советского Союза       </a:t>
            </a:r>
            <a:r>
              <a:rPr lang="ru-RU" sz="2800" b="1" i="1" dirty="0" smtClean="0">
                <a:solidFill>
                  <a:srgbClr val="FF0000"/>
                </a:solidFill>
              </a:rPr>
              <a:t>Георгий Константинович Жуков                                        </a:t>
            </a:r>
            <a:r>
              <a:rPr lang="ru-RU" sz="2800" b="1" dirty="0" smtClean="0">
                <a:solidFill>
                  <a:srgbClr val="002060"/>
                </a:solidFill>
              </a:rPr>
              <a:t>– </a:t>
            </a:r>
            <a:r>
              <a:rPr lang="ru-RU" sz="2800" dirty="0" smtClean="0">
                <a:solidFill>
                  <a:srgbClr val="002060"/>
                </a:solidFill>
              </a:rPr>
              <a:t>выдающийся советский полководец, герой Великой Отечественной войны.  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2051719" cy="14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869160"/>
            <a:ext cx="3816424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95936" y="811418"/>
          <a:ext cx="4464496" cy="4139096"/>
        </p:xfrm>
        <a:graphic>
          <a:graphicData uri="http://schemas.openxmlformats.org/drawingml/2006/table">
            <a:tbl>
              <a:tblPr/>
              <a:tblGrid>
                <a:gridCol w="446449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>
                          <a:solidFill>
                            <a:srgbClr val="FF0000"/>
                          </a:solidFill>
                        </a:rPr>
                        <a:t>Иван Васильевич Панфилов</a:t>
                      </a: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Многие войска отличились в боях под Москвой. Особенно дивизия, которой командовал генерал Панфилов. 28 героев – панфиловцев</a:t>
                      </a:r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 как раз из его дивизии. 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 marL="88348" marR="88348" marT="44174" marB="441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3553" name="Picture 1" descr="Ivan Panfil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29" y="1484784"/>
            <a:ext cx="3303275" cy="460851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907703" cy="133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13" descr="Погода в доме , любовь и взаимоотношение в семье, музыка, от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81128"/>
            <a:ext cx="381642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795</TotalTime>
  <Words>621</Words>
  <Application>Microsoft Office PowerPoint</Application>
  <PresentationFormat>Экран (4:3)</PresentationFormat>
  <Paragraphs>60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DNS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вты</dc:creator>
  <cp:lastModifiedBy>вты</cp:lastModifiedBy>
  <cp:revision>127</cp:revision>
  <dcterms:created xsi:type="dcterms:W3CDTF">2014-11-18T15:32:18Z</dcterms:created>
  <dcterms:modified xsi:type="dcterms:W3CDTF">2015-05-04T12:39:36Z</dcterms:modified>
</cp:coreProperties>
</file>